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906000" cy="6858000" type="A4"/>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326023C5-8729-4DEE-AA0D-71BF97F45F25}">
          <p14:sldIdLst>
            <p14:sldId id="256"/>
          </p14:sldIdLst>
        </p14:section>
      </p14:sectionLst>
    </p:ex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334" y="5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441074-E316-49BA-9B1A-8DFF73F2BDCF}" type="datetimeFigureOut">
              <a:rPr lang="es-ES" smtClean="0"/>
              <a:t>10/06/2026</a:t>
            </a:fld>
            <a:endParaRPr lang="es-ES"/>
          </a:p>
        </p:txBody>
      </p:sp>
      <p:sp>
        <p:nvSpPr>
          <p:cNvPr id="4" name="3 Marcador de imagen de diapositiva"/>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815FA5-9CF8-4BF2-A6C3-4A33B145069E}" type="slidenum">
              <a:rPr lang="es-ES" smtClean="0"/>
              <a:t>‹Nº›</a:t>
            </a:fld>
            <a:endParaRPr lang="es-ES"/>
          </a:p>
        </p:txBody>
      </p:sp>
    </p:spTree>
    <p:extLst>
      <p:ext uri="{BB962C8B-B14F-4D97-AF65-F5344CB8AC3E}">
        <p14:creationId xmlns:p14="http://schemas.microsoft.com/office/powerpoint/2010/main" val="206808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a:p>
        </p:txBody>
      </p:sp>
      <p:sp>
        <p:nvSpPr>
          <p:cNvPr id="4" name="3 Marcador de número de diapositiva"/>
          <p:cNvSpPr>
            <a:spLocks noGrp="1"/>
          </p:cNvSpPr>
          <p:nvPr>
            <p:ph type="sldNum" sz="quarter" idx="10"/>
          </p:nvPr>
        </p:nvSpPr>
        <p:spPr/>
        <p:txBody>
          <a:bodyPr/>
          <a:lstStyle/>
          <a:p>
            <a:fld id="{FB815FA5-9CF8-4BF2-A6C3-4A33B145069E}" type="slidenum">
              <a:rPr lang="es-ES" smtClean="0"/>
              <a:t>1</a:t>
            </a:fld>
            <a:endParaRPr lang="es-ES"/>
          </a:p>
        </p:txBody>
      </p:sp>
    </p:spTree>
    <p:extLst>
      <p:ext uri="{BB962C8B-B14F-4D97-AF65-F5344CB8AC3E}">
        <p14:creationId xmlns:p14="http://schemas.microsoft.com/office/powerpoint/2010/main" val="920396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42950" y="2130426"/>
            <a:ext cx="84201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128873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878645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5386387" y="396875"/>
            <a:ext cx="1671638" cy="845185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371476" y="396875"/>
            <a:ext cx="4849813" cy="84518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1123124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2878830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82506" y="4406901"/>
            <a:ext cx="84201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4079515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371476" y="2311401"/>
            <a:ext cx="3260725"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3797301" y="2311401"/>
            <a:ext cx="3260725" cy="653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227646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9154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1730230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865283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52956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1" y="273050"/>
            <a:ext cx="3259006"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872971" y="273051"/>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95301"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744569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645" y="4800600"/>
            <a:ext cx="59436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A1203A3D-AE55-4055-A4F9-1B43C231E9FC}" type="datetimeFigureOut">
              <a:rPr lang="es-ES" smtClean="0"/>
              <a:t>10/06/2026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0822674-EC21-440F-985D-4DEC9190F6AA}" type="slidenum">
              <a:rPr lang="es-ES" smtClean="0"/>
              <a:t>‹Nº›</a:t>
            </a:fld>
            <a:endParaRPr lang="es-ES"/>
          </a:p>
        </p:txBody>
      </p:sp>
    </p:spTree>
    <p:extLst>
      <p:ext uri="{BB962C8B-B14F-4D97-AF65-F5344CB8AC3E}">
        <p14:creationId xmlns:p14="http://schemas.microsoft.com/office/powerpoint/2010/main" val="3395881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03A3D-AE55-4055-A4F9-1B43C231E9FC}" type="datetimeFigureOut">
              <a:rPr lang="es-ES" smtClean="0"/>
              <a:t>10/06/2026</a:t>
            </a:fld>
            <a:endParaRPr lang="es-ES"/>
          </a:p>
        </p:txBody>
      </p:sp>
      <p:sp>
        <p:nvSpPr>
          <p:cNvPr id="5" name="4 Marcador de pie de página"/>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22674-EC21-440F-985D-4DEC9190F6AA}" type="slidenum">
              <a:rPr lang="es-ES" smtClean="0"/>
              <a:t>‹Nº›</a:t>
            </a:fld>
            <a:endParaRPr lang="es-ES"/>
          </a:p>
        </p:txBody>
      </p:sp>
    </p:spTree>
    <p:extLst>
      <p:ext uri="{BB962C8B-B14F-4D97-AF65-F5344CB8AC3E}">
        <p14:creationId xmlns:p14="http://schemas.microsoft.com/office/powerpoint/2010/main" val="170283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untaelectoralisfd14@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482626" y="44624"/>
            <a:ext cx="3342582" cy="338554"/>
          </a:xfrm>
          <a:prstGeom prst="rect">
            <a:avLst/>
          </a:prstGeom>
          <a:noFill/>
        </p:spPr>
        <p:txBody>
          <a:bodyPr wrap="none" rtlCol="0">
            <a:spAutoFit/>
          </a:bodyPr>
          <a:lstStyle/>
          <a:p>
            <a:r>
              <a:rPr lang="es-ES" sz="1600" dirty="0"/>
              <a:t>Instituto de Formación Docente Nº 14</a:t>
            </a:r>
          </a:p>
        </p:txBody>
      </p:sp>
      <p:sp>
        <p:nvSpPr>
          <p:cNvPr id="6" name="5 CuadroTexto"/>
          <p:cNvSpPr txBox="1"/>
          <p:nvPr/>
        </p:nvSpPr>
        <p:spPr>
          <a:xfrm>
            <a:off x="3597502" y="260648"/>
            <a:ext cx="3367139" cy="523220"/>
          </a:xfrm>
          <a:prstGeom prst="rect">
            <a:avLst/>
          </a:prstGeom>
          <a:noFill/>
        </p:spPr>
        <p:txBody>
          <a:bodyPr wrap="none" rtlCol="0">
            <a:spAutoFit/>
          </a:bodyPr>
          <a:lstStyle/>
          <a:p>
            <a:pPr algn="ctr"/>
            <a:r>
              <a:rPr lang="es-ES" sz="1400" dirty="0">
                <a:hlinkClick r:id="rId3"/>
              </a:rPr>
              <a:t>juntaelectoralisfd14@gmail.com</a:t>
            </a:r>
            <a:endParaRPr lang="es-ES" sz="1400" dirty="0"/>
          </a:p>
          <a:p>
            <a:pPr algn="ctr"/>
            <a:r>
              <a:rPr lang="pt-BR" sz="1400" dirty="0" err="1"/>
              <a:t>Gregorio</a:t>
            </a:r>
            <a:r>
              <a:rPr lang="pt-BR" sz="1400" dirty="0"/>
              <a:t> Álvarez n°692, </a:t>
            </a:r>
            <a:r>
              <a:rPr lang="pt-BR" sz="1400" dirty="0" err="1"/>
              <a:t>Cutral-có</a:t>
            </a:r>
            <a:r>
              <a:rPr lang="pt-BR" sz="1400" dirty="0"/>
              <a:t>, Neuquén</a:t>
            </a:r>
            <a:endParaRPr lang="es-ES" sz="1400" dirty="0"/>
          </a:p>
        </p:txBody>
      </p:sp>
      <p:sp>
        <p:nvSpPr>
          <p:cNvPr id="7" name="6 CuadroTexto"/>
          <p:cNvSpPr txBox="1"/>
          <p:nvPr/>
        </p:nvSpPr>
        <p:spPr>
          <a:xfrm>
            <a:off x="1568624" y="930206"/>
            <a:ext cx="7632848" cy="338554"/>
          </a:xfrm>
          <a:prstGeom prst="rect">
            <a:avLst/>
          </a:prstGeom>
          <a:noFill/>
        </p:spPr>
        <p:txBody>
          <a:bodyPr wrap="square" rtlCol="0">
            <a:spAutoFit/>
          </a:bodyPr>
          <a:lstStyle/>
          <a:p>
            <a:r>
              <a:rPr lang="es-ES" sz="1600" b="1" dirty="0"/>
              <a:t>La Junta Electoral abre la CONVOCATORIA a cubrir los siguientes cargos:</a:t>
            </a:r>
          </a:p>
        </p:txBody>
      </p:sp>
      <p:pic>
        <p:nvPicPr>
          <p:cNvPr id="8" name="7 Imagen"/>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2480" y="183044"/>
            <a:ext cx="911354" cy="789434"/>
          </a:xfrm>
          <a:prstGeom prst="rect">
            <a:avLst/>
          </a:prstGeom>
        </p:spPr>
      </p:pic>
      <p:sp>
        <p:nvSpPr>
          <p:cNvPr id="20" name="19 Rectángulo"/>
          <p:cNvSpPr/>
          <p:nvPr/>
        </p:nvSpPr>
        <p:spPr>
          <a:xfrm>
            <a:off x="1424608" y="1628800"/>
            <a:ext cx="1584176"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a:p>
            <a:pPr algn="ctr"/>
            <a:r>
              <a:rPr lang="es-ES" dirty="0">
                <a:solidFill>
                  <a:schemeClr val="tx1"/>
                </a:solidFill>
              </a:rPr>
              <a:t>CLAUSTRO</a:t>
            </a:r>
          </a:p>
          <a:p>
            <a:pPr algn="ctr"/>
            <a:r>
              <a:rPr lang="es-ES" dirty="0">
                <a:solidFill>
                  <a:schemeClr val="tx1"/>
                </a:solidFill>
              </a:rPr>
              <a:t>DOCENTE</a:t>
            </a:r>
          </a:p>
          <a:p>
            <a:pPr algn="ctr"/>
            <a:r>
              <a:rPr lang="es-ES" sz="1100" dirty="0">
                <a:solidFill>
                  <a:schemeClr val="tx1"/>
                </a:solidFill>
              </a:rPr>
              <a:t>Lista con 5 (CINCO) titular  y 5 (CINCO) suplente</a:t>
            </a:r>
          </a:p>
          <a:p>
            <a:pPr algn="ctr"/>
            <a:endParaRPr lang="es-ES" sz="1100" dirty="0">
              <a:solidFill>
                <a:schemeClr val="tx1"/>
              </a:solidFill>
            </a:endParaRPr>
          </a:p>
        </p:txBody>
      </p:sp>
      <p:sp>
        <p:nvSpPr>
          <p:cNvPr id="21" name="20 Rectángulo"/>
          <p:cNvSpPr/>
          <p:nvPr/>
        </p:nvSpPr>
        <p:spPr>
          <a:xfrm>
            <a:off x="3080792" y="1628800"/>
            <a:ext cx="3168352"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200" dirty="0">
                <a:solidFill>
                  <a:schemeClr val="tx1"/>
                </a:solidFill>
              </a:rPr>
              <a:t>Presentación de lista  con 5 ( cinco) titulares y 5 ( cinco) suplentes. (disp. 2/26)</a:t>
            </a:r>
          </a:p>
          <a:p>
            <a:r>
              <a:rPr lang="es-ES" sz="1200" dirty="0">
                <a:solidFill>
                  <a:schemeClr val="tx1"/>
                </a:solidFill>
              </a:rPr>
              <a:t>Ser titular o interino, y tener  un mínimo de un año de antigüedad en la Institución.</a:t>
            </a:r>
          </a:p>
          <a:p>
            <a:r>
              <a:rPr lang="es-ES" sz="1200" dirty="0">
                <a:solidFill>
                  <a:schemeClr val="tx1"/>
                </a:solidFill>
              </a:rPr>
              <a:t>                          (art.31 ROM)</a:t>
            </a:r>
          </a:p>
        </p:txBody>
      </p:sp>
      <p:sp>
        <p:nvSpPr>
          <p:cNvPr id="22" name="21 Rectángulo"/>
          <p:cNvSpPr/>
          <p:nvPr/>
        </p:nvSpPr>
        <p:spPr>
          <a:xfrm>
            <a:off x="6321152" y="1628800"/>
            <a:ext cx="1296144"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tx1"/>
                </a:solidFill>
              </a:rPr>
              <a:t>2años</a:t>
            </a:r>
          </a:p>
        </p:txBody>
      </p:sp>
      <p:sp>
        <p:nvSpPr>
          <p:cNvPr id="23" name="22 Rectángulo"/>
          <p:cNvSpPr/>
          <p:nvPr/>
        </p:nvSpPr>
        <p:spPr>
          <a:xfrm>
            <a:off x="7689304" y="1628800"/>
            <a:ext cx="1872208"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tx1"/>
                </a:solidFill>
              </a:rPr>
              <a:t>Todo los docentes de la Institución.</a:t>
            </a:r>
          </a:p>
          <a:p>
            <a:pPr algn="ctr"/>
            <a:r>
              <a:rPr lang="es-ES" sz="1400" dirty="0">
                <a:solidFill>
                  <a:schemeClr val="tx1"/>
                </a:solidFill>
              </a:rPr>
              <a:t>(art.31 ROM)</a:t>
            </a:r>
          </a:p>
        </p:txBody>
      </p:sp>
      <p:sp>
        <p:nvSpPr>
          <p:cNvPr id="25" name="24 Rectángulo"/>
          <p:cNvSpPr/>
          <p:nvPr/>
        </p:nvSpPr>
        <p:spPr>
          <a:xfrm>
            <a:off x="1424608" y="2780928"/>
            <a:ext cx="1584176"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a:p>
            <a:pPr algn="ctr"/>
            <a:r>
              <a:rPr lang="es-ES" dirty="0">
                <a:solidFill>
                  <a:schemeClr val="tx1"/>
                </a:solidFill>
              </a:rPr>
              <a:t>CLAUSTRO</a:t>
            </a:r>
          </a:p>
          <a:p>
            <a:pPr algn="ctr"/>
            <a:r>
              <a:rPr lang="es-ES" dirty="0">
                <a:solidFill>
                  <a:schemeClr val="tx1"/>
                </a:solidFill>
              </a:rPr>
              <a:t>GRADUADOS</a:t>
            </a:r>
          </a:p>
          <a:p>
            <a:pPr algn="ctr"/>
            <a:r>
              <a:rPr lang="es-ES" sz="1100" dirty="0">
                <a:solidFill>
                  <a:schemeClr val="tx1"/>
                </a:solidFill>
              </a:rPr>
              <a:t>Lista con 2 (dos) titular  y 2 (dos) suplente</a:t>
            </a:r>
          </a:p>
          <a:p>
            <a:pPr algn="ctr"/>
            <a:endParaRPr lang="es-ES" sz="1100" dirty="0">
              <a:solidFill>
                <a:schemeClr val="tx1"/>
              </a:solidFill>
            </a:endParaRPr>
          </a:p>
        </p:txBody>
      </p:sp>
      <p:sp>
        <p:nvSpPr>
          <p:cNvPr id="26" name="25 Rectángulo"/>
          <p:cNvSpPr/>
          <p:nvPr/>
        </p:nvSpPr>
        <p:spPr>
          <a:xfrm>
            <a:off x="3080792" y="2780928"/>
            <a:ext cx="3168352"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200" dirty="0">
                <a:solidFill>
                  <a:schemeClr val="tx1"/>
                </a:solidFill>
              </a:rPr>
              <a:t>Presentación de lista  con 2 ( dos) titulares y 2 ( dos) suplentes. (disp. 2/26) </a:t>
            </a:r>
            <a:r>
              <a:rPr lang="es-ES" sz="1200" dirty="0">
                <a:solidFill>
                  <a:prstClr val="black"/>
                </a:solidFill>
              </a:rPr>
              <a:t>Ser egresado de cualquier IFD. Tener título afín. No mantener vinculación laboral con la institución. Estar inscripto en el padrón de graduados. Ser candidato en solo una institución.  art. 34 ROM)</a:t>
            </a:r>
          </a:p>
        </p:txBody>
      </p:sp>
      <p:sp>
        <p:nvSpPr>
          <p:cNvPr id="27" name="26 Rectángulo"/>
          <p:cNvSpPr/>
          <p:nvPr/>
        </p:nvSpPr>
        <p:spPr>
          <a:xfrm>
            <a:off x="6321152" y="2780928"/>
            <a:ext cx="1296144"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tx1"/>
                </a:solidFill>
              </a:rPr>
              <a:t>2 años</a:t>
            </a:r>
          </a:p>
        </p:txBody>
      </p:sp>
      <p:sp>
        <p:nvSpPr>
          <p:cNvPr id="28" name="27 Rectángulo"/>
          <p:cNvSpPr/>
          <p:nvPr/>
        </p:nvSpPr>
        <p:spPr>
          <a:xfrm>
            <a:off x="7689304" y="2780928"/>
            <a:ext cx="1872208"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tx1"/>
                </a:solidFill>
              </a:rPr>
              <a:t>Todo graduado inscripto en el padrón.</a:t>
            </a:r>
          </a:p>
          <a:p>
            <a:pPr algn="ctr"/>
            <a:r>
              <a:rPr lang="es-ES" sz="1400" dirty="0">
                <a:solidFill>
                  <a:schemeClr val="tx1"/>
                </a:solidFill>
              </a:rPr>
              <a:t>(art.34 ROM)</a:t>
            </a:r>
          </a:p>
        </p:txBody>
      </p:sp>
      <p:sp>
        <p:nvSpPr>
          <p:cNvPr id="29" name="28 Rectángulo"/>
          <p:cNvSpPr/>
          <p:nvPr/>
        </p:nvSpPr>
        <p:spPr>
          <a:xfrm>
            <a:off x="488504" y="1628800"/>
            <a:ext cx="864096" cy="4536504"/>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R</a:t>
            </a:r>
          </a:p>
        </p:txBody>
      </p:sp>
      <p:sp>
        <p:nvSpPr>
          <p:cNvPr id="35" name="34 CuadroTexto"/>
          <p:cNvSpPr txBox="1"/>
          <p:nvPr/>
        </p:nvSpPr>
        <p:spPr>
          <a:xfrm>
            <a:off x="2001525" y="6412686"/>
            <a:ext cx="5183723" cy="369332"/>
          </a:xfrm>
          <a:prstGeom prst="rect">
            <a:avLst/>
          </a:prstGeom>
          <a:noFill/>
        </p:spPr>
        <p:txBody>
          <a:bodyPr wrap="square" rtlCol="0">
            <a:spAutoFit/>
          </a:bodyPr>
          <a:lstStyle/>
          <a:p>
            <a:r>
              <a:rPr lang="es-ES" dirty="0"/>
              <a:t> </a:t>
            </a:r>
            <a:r>
              <a:rPr lang="es-ES" b="1" dirty="0"/>
              <a:t>Cierre de la convocatoria: 17 de junio a las 14:00 </a:t>
            </a:r>
            <a:r>
              <a:rPr lang="es-ES" b="1" dirty="0" err="1"/>
              <a:t>hs</a:t>
            </a:r>
            <a:r>
              <a:rPr lang="es-ES" b="1" dirty="0"/>
              <a:t>.                                                          </a:t>
            </a:r>
          </a:p>
        </p:txBody>
      </p:sp>
      <p:sp>
        <p:nvSpPr>
          <p:cNvPr id="31" name="30 CuadroTexto"/>
          <p:cNvSpPr txBox="1"/>
          <p:nvPr/>
        </p:nvSpPr>
        <p:spPr>
          <a:xfrm>
            <a:off x="3659255" y="1351801"/>
            <a:ext cx="1725793" cy="276999"/>
          </a:xfrm>
          <a:prstGeom prst="rect">
            <a:avLst/>
          </a:prstGeom>
          <a:noFill/>
        </p:spPr>
        <p:txBody>
          <a:bodyPr wrap="none" rtlCol="0">
            <a:spAutoFit/>
          </a:bodyPr>
          <a:lstStyle/>
          <a:p>
            <a:r>
              <a:rPr lang="es-ES" sz="1200" dirty="0"/>
              <a:t>Requisitos y Condiciones</a:t>
            </a:r>
          </a:p>
        </p:txBody>
      </p:sp>
      <p:sp>
        <p:nvSpPr>
          <p:cNvPr id="32" name="31 Rectángulo"/>
          <p:cNvSpPr/>
          <p:nvPr/>
        </p:nvSpPr>
        <p:spPr>
          <a:xfrm>
            <a:off x="6355027" y="1340768"/>
            <a:ext cx="1262269" cy="276999"/>
          </a:xfrm>
          <a:prstGeom prst="rect">
            <a:avLst/>
          </a:prstGeom>
        </p:spPr>
        <p:txBody>
          <a:bodyPr wrap="none">
            <a:spAutoFit/>
          </a:bodyPr>
          <a:lstStyle/>
          <a:p>
            <a:pPr lvl="0"/>
            <a:r>
              <a:rPr lang="es-ES" sz="1200" dirty="0">
                <a:solidFill>
                  <a:prstClr val="black"/>
                </a:solidFill>
              </a:rPr>
              <a:t>Tiempo del cargo</a:t>
            </a:r>
          </a:p>
        </p:txBody>
      </p:sp>
      <p:sp>
        <p:nvSpPr>
          <p:cNvPr id="33" name="32 Rectángulo"/>
          <p:cNvSpPr/>
          <p:nvPr/>
        </p:nvSpPr>
        <p:spPr>
          <a:xfrm>
            <a:off x="8227227" y="1340768"/>
            <a:ext cx="758221" cy="276999"/>
          </a:xfrm>
          <a:prstGeom prst="rect">
            <a:avLst/>
          </a:prstGeom>
        </p:spPr>
        <p:txBody>
          <a:bodyPr wrap="none">
            <a:spAutoFit/>
          </a:bodyPr>
          <a:lstStyle/>
          <a:p>
            <a:pPr lvl="0"/>
            <a:r>
              <a:rPr lang="es-ES" sz="1200" dirty="0">
                <a:solidFill>
                  <a:prstClr val="black"/>
                </a:solidFill>
              </a:rPr>
              <a:t>Electores</a:t>
            </a:r>
          </a:p>
        </p:txBody>
      </p:sp>
      <p:sp>
        <p:nvSpPr>
          <p:cNvPr id="2" name="CuadroTexto 1">
            <a:extLst>
              <a:ext uri="{FF2B5EF4-FFF2-40B4-BE49-F238E27FC236}">
                <a16:creationId xmlns:a16="http://schemas.microsoft.com/office/drawing/2014/main" id="{2C1A27DA-9995-466D-BCC9-8D07AC1D3CC8}"/>
              </a:ext>
            </a:extLst>
          </p:cNvPr>
          <p:cNvSpPr txBox="1"/>
          <p:nvPr/>
        </p:nvSpPr>
        <p:spPr>
          <a:xfrm>
            <a:off x="673311" y="3573016"/>
            <a:ext cx="476862" cy="1800200"/>
          </a:xfrm>
          <a:prstGeom prst="rect">
            <a:avLst/>
          </a:prstGeom>
          <a:noFill/>
        </p:spPr>
        <p:txBody>
          <a:bodyPr vert="wordArtVert" wrap="square" rtlCol="0">
            <a:spAutoFit/>
          </a:bodyPr>
          <a:lstStyle/>
          <a:p>
            <a:r>
              <a:rPr lang="es-AR" sz="1600" dirty="0"/>
              <a:t>CPI</a:t>
            </a:r>
          </a:p>
        </p:txBody>
      </p:sp>
      <p:sp>
        <p:nvSpPr>
          <p:cNvPr id="37" name="19 Rectángulo">
            <a:extLst>
              <a:ext uri="{FF2B5EF4-FFF2-40B4-BE49-F238E27FC236}">
                <a16:creationId xmlns:a16="http://schemas.microsoft.com/office/drawing/2014/main" id="{A03E3820-5482-47FE-B03C-4EAC22CF0B21}"/>
              </a:ext>
            </a:extLst>
          </p:cNvPr>
          <p:cNvSpPr/>
          <p:nvPr/>
        </p:nvSpPr>
        <p:spPr>
          <a:xfrm>
            <a:off x="1424608" y="3933056"/>
            <a:ext cx="1584176"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a:p>
            <a:pPr algn="ctr"/>
            <a:r>
              <a:rPr lang="es-ES" dirty="0">
                <a:solidFill>
                  <a:schemeClr val="tx1"/>
                </a:solidFill>
              </a:rPr>
              <a:t>CLAUSTRO</a:t>
            </a:r>
          </a:p>
          <a:p>
            <a:pPr algn="ctr"/>
            <a:r>
              <a:rPr lang="es-ES" dirty="0">
                <a:solidFill>
                  <a:schemeClr val="tx1"/>
                </a:solidFill>
              </a:rPr>
              <a:t>TAE</a:t>
            </a:r>
          </a:p>
          <a:p>
            <a:pPr algn="ctr"/>
            <a:r>
              <a:rPr lang="es-ES" sz="1100" dirty="0">
                <a:solidFill>
                  <a:schemeClr val="tx1"/>
                </a:solidFill>
              </a:rPr>
              <a:t>Lista con 2 (dos) titular  y 2 (dos) suplente</a:t>
            </a:r>
          </a:p>
          <a:p>
            <a:pPr algn="ctr"/>
            <a:endParaRPr lang="es-ES" sz="1100" dirty="0">
              <a:solidFill>
                <a:schemeClr val="tx1"/>
              </a:solidFill>
            </a:endParaRPr>
          </a:p>
        </p:txBody>
      </p:sp>
      <p:sp>
        <p:nvSpPr>
          <p:cNvPr id="38" name="20 Rectángulo">
            <a:extLst>
              <a:ext uri="{FF2B5EF4-FFF2-40B4-BE49-F238E27FC236}">
                <a16:creationId xmlns:a16="http://schemas.microsoft.com/office/drawing/2014/main" id="{D3946DC6-11BE-4F7D-8B1F-68E9499980AE}"/>
              </a:ext>
            </a:extLst>
          </p:cNvPr>
          <p:cNvSpPr/>
          <p:nvPr/>
        </p:nvSpPr>
        <p:spPr>
          <a:xfrm>
            <a:off x="3080792" y="3933056"/>
            <a:ext cx="3168352"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sz="1400" dirty="0"/>
              <a:t>ser titular o interino, o de planta permanente o transitoria según corresponda, </a:t>
            </a:r>
            <a:r>
              <a:rPr lang="es-ES" sz="1300" dirty="0">
                <a:solidFill>
                  <a:schemeClr val="tx1"/>
                </a:solidFill>
              </a:rPr>
              <a:t>               </a:t>
            </a:r>
          </a:p>
        </p:txBody>
      </p:sp>
      <p:sp>
        <p:nvSpPr>
          <p:cNvPr id="39" name="21 Rectángulo">
            <a:extLst>
              <a:ext uri="{FF2B5EF4-FFF2-40B4-BE49-F238E27FC236}">
                <a16:creationId xmlns:a16="http://schemas.microsoft.com/office/drawing/2014/main" id="{0903DB3F-EE26-427F-9297-CF0AC4E3BF54}"/>
              </a:ext>
            </a:extLst>
          </p:cNvPr>
          <p:cNvSpPr/>
          <p:nvPr/>
        </p:nvSpPr>
        <p:spPr>
          <a:xfrm>
            <a:off x="6321152" y="3933056"/>
            <a:ext cx="1296144"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tx1"/>
                </a:solidFill>
              </a:rPr>
              <a:t>2años</a:t>
            </a:r>
          </a:p>
        </p:txBody>
      </p:sp>
      <p:sp>
        <p:nvSpPr>
          <p:cNvPr id="40" name="22 Rectángulo">
            <a:extLst>
              <a:ext uri="{FF2B5EF4-FFF2-40B4-BE49-F238E27FC236}">
                <a16:creationId xmlns:a16="http://schemas.microsoft.com/office/drawing/2014/main" id="{50EBAB71-9F74-4749-9B8F-E84A2D1BC65A}"/>
              </a:ext>
            </a:extLst>
          </p:cNvPr>
          <p:cNvSpPr/>
          <p:nvPr/>
        </p:nvSpPr>
        <p:spPr>
          <a:xfrm>
            <a:off x="7689304" y="3933056"/>
            <a:ext cx="1872208"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tx1"/>
                </a:solidFill>
              </a:rPr>
              <a:t>Todo trabajador de apoyo Educativo de la Institución.</a:t>
            </a:r>
          </a:p>
          <a:p>
            <a:pPr algn="ctr"/>
            <a:r>
              <a:rPr lang="es-ES" sz="1400" dirty="0">
                <a:solidFill>
                  <a:schemeClr val="tx1"/>
                </a:solidFill>
              </a:rPr>
              <a:t>(art. 33 ROM)</a:t>
            </a:r>
          </a:p>
        </p:txBody>
      </p:sp>
      <p:sp>
        <p:nvSpPr>
          <p:cNvPr id="30" name="19 Rectángulo">
            <a:extLst>
              <a:ext uri="{FF2B5EF4-FFF2-40B4-BE49-F238E27FC236}">
                <a16:creationId xmlns:a16="http://schemas.microsoft.com/office/drawing/2014/main" id="{51DCB367-A65D-4117-9299-65B6400E99BB}"/>
              </a:ext>
            </a:extLst>
          </p:cNvPr>
          <p:cNvSpPr/>
          <p:nvPr/>
        </p:nvSpPr>
        <p:spPr>
          <a:xfrm>
            <a:off x="1448603" y="5061377"/>
            <a:ext cx="1584176"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solidFill>
                <a:schemeClr val="tx1"/>
              </a:solidFill>
            </a:endParaRPr>
          </a:p>
          <a:p>
            <a:pPr algn="ctr"/>
            <a:endParaRPr lang="es-ES" dirty="0">
              <a:solidFill>
                <a:schemeClr val="tx1"/>
              </a:solidFill>
            </a:endParaRPr>
          </a:p>
          <a:p>
            <a:pPr algn="ctr"/>
            <a:r>
              <a:rPr lang="es-ES" dirty="0">
                <a:solidFill>
                  <a:schemeClr val="tx1"/>
                </a:solidFill>
              </a:rPr>
              <a:t>CLAUSTRO</a:t>
            </a:r>
          </a:p>
          <a:p>
            <a:pPr algn="ctr"/>
            <a:r>
              <a:rPr lang="es-ES" dirty="0">
                <a:solidFill>
                  <a:schemeClr val="tx1"/>
                </a:solidFill>
              </a:rPr>
              <a:t>ESTUDIANTE</a:t>
            </a:r>
          </a:p>
          <a:p>
            <a:pPr algn="ctr"/>
            <a:r>
              <a:rPr lang="es-ES" sz="1100" dirty="0">
                <a:solidFill>
                  <a:schemeClr val="tx1"/>
                </a:solidFill>
              </a:rPr>
              <a:t>Lista con 5 (CINCO) titular  y 5 (CINCO) suplente</a:t>
            </a:r>
          </a:p>
          <a:p>
            <a:pPr algn="ctr"/>
            <a:endParaRPr lang="es-ES" dirty="0">
              <a:solidFill>
                <a:schemeClr val="tx1"/>
              </a:solidFill>
            </a:endParaRPr>
          </a:p>
          <a:p>
            <a:pPr algn="ctr"/>
            <a:endParaRPr lang="es-ES" sz="1100" dirty="0">
              <a:solidFill>
                <a:schemeClr val="tx1"/>
              </a:solidFill>
            </a:endParaRPr>
          </a:p>
        </p:txBody>
      </p:sp>
      <p:sp>
        <p:nvSpPr>
          <p:cNvPr id="34" name="20 Rectángulo">
            <a:extLst>
              <a:ext uri="{FF2B5EF4-FFF2-40B4-BE49-F238E27FC236}">
                <a16:creationId xmlns:a16="http://schemas.microsoft.com/office/drawing/2014/main" id="{754AFA64-78BA-4BDD-9DF8-27FA1AAC6BC3}"/>
              </a:ext>
            </a:extLst>
          </p:cNvPr>
          <p:cNvSpPr/>
          <p:nvPr/>
        </p:nvSpPr>
        <p:spPr>
          <a:xfrm>
            <a:off x="3080792" y="5085184"/>
            <a:ext cx="3168352"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400" dirty="0">
                <a:solidFill>
                  <a:schemeClr val="tx1"/>
                </a:solidFill>
              </a:rPr>
              <a:t>Presentación de lista  con 5 ( cinco) titulares y 5 ( cinco) suplentes. (disp. 2/26)</a:t>
            </a:r>
          </a:p>
          <a:p>
            <a:r>
              <a:rPr lang="es-ES" sz="1300" dirty="0">
                <a:solidFill>
                  <a:schemeClr val="tx1"/>
                </a:solidFill>
              </a:rPr>
              <a:t>Ser estudiante regular.</a:t>
            </a:r>
          </a:p>
          <a:p>
            <a:r>
              <a:rPr lang="es-ES" sz="1300" dirty="0">
                <a:solidFill>
                  <a:schemeClr val="tx1"/>
                </a:solidFill>
              </a:rPr>
              <a:t>                          (art. 32 ROM)</a:t>
            </a:r>
          </a:p>
        </p:txBody>
      </p:sp>
      <p:sp>
        <p:nvSpPr>
          <p:cNvPr id="41" name="21 Rectángulo">
            <a:extLst>
              <a:ext uri="{FF2B5EF4-FFF2-40B4-BE49-F238E27FC236}">
                <a16:creationId xmlns:a16="http://schemas.microsoft.com/office/drawing/2014/main" id="{F1FB0F72-8871-4DD9-B6D1-0AF1D735CC63}"/>
              </a:ext>
            </a:extLst>
          </p:cNvPr>
          <p:cNvSpPr/>
          <p:nvPr/>
        </p:nvSpPr>
        <p:spPr>
          <a:xfrm>
            <a:off x="6321152" y="5085184"/>
            <a:ext cx="1296144"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dirty="0">
                <a:solidFill>
                  <a:schemeClr val="tx1"/>
                </a:solidFill>
              </a:rPr>
              <a:t>2años</a:t>
            </a:r>
          </a:p>
        </p:txBody>
      </p:sp>
      <p:sp>
        <p:nvSpPr>
          <p:cNvPr id="42" name="22 Rectángulo">
            <a:extLst>
              <a:ext uri="{FF2B5EF4-FFF2-40B4-BE49-F238E27FC236}">
                <a16:creationId xmlns:a16="http://schemas.microsoft.com/office/drawing/2014/main" id="{8C48E878-56BE-4CB0-8BD1-352FF4AF5CD2}"/>
              </a:ext>
            </a:extLst>
          </p:cNvPr>
          <p:cNvSpPr/>
          <p:nvPr/>
        </p:nvSpPr>
        <p:spPr>
          <a:xfrm>
            <a:off x="7689304" y="5085184"/>
            <a:ext cx="1872208" cy="1080120"/>
          </a:xfrm>
          <a:prstGeom prst="rect">
            <a:avLst/>
          </a:prstGeom>
          <a:solidFill>
            <a:schemeClr val="bg1"/>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tx1"/>
                </a:solidFill>
              </a:rPr>
              <a:t>Todo estudiante regular de la Institución.</a:t>
            </a:r>
          </a:p>
          <a:p>
            <a:pPr algn="ctr"/>
            <a:r>
              <a:rPr lang="es-ES" sz="1400" dirty="0">
                <a:solidFill>
                  <a:schemeClr val="tx1"/>
                </a:solidFill>
              </a:rPr>
              <a:t>(art. 32 ROM)</a:t>
            </a:r>
          </a:p>
        </p:txBody>
      </p:sp>
      <p:sp>
        <p:nvSpPr>
          <p:cNvPr id="43" name="CuadroTexto 42">
            <a:extLst>
              <a:ext uri="{FF2B5EF4-FFF2-40B4-BE49-F238E27FC236}">
                <a16:creationId xmlns:a16="http://schemas.microsoft.com/office/drawing/2014/main" id="{2B308ABA-A4F6-4073-ABB2-64BC951056EE}"/>
              </a:ext>
            </a:extLst>
          </p:cNvPr>
          <p:cNvSpPr txBox="1"/>
          <p:nvPr/>
        </p:nvSpPr>
        <p:spPr>
          <a:xfrm>
            <a:off x="3032779" y="3861048"/>
            <a:ext cx="3168352" cy="1200329"/>
          </a:xfrm>
          <a:prstGeom prst="rect">
            <a:avLst/>
          </a:prstGeom>
          <a:noFill/>
        </p:spPr>
        <p:txBody>
          <a:bodyPr wrap="square">
            <a:spAutoFit/>
          </a:bodyPr>
          <a:lstStyle/>
          <a:p>
            <a:r>
              <a:rPr lang="es-ES" sz="1200" dirty="0">
                <a:solidFill>
                  <a:schemeClr val="tx1"/>
                </a:solidFill>
              </a:rPr>
              <a:t>Presentación de lista  con 2 ( dos) titulares y 2 ( dos) suplentes. (disp. 2/26) </a:t>
            </a:r>
            <a:r>
              <a:rPr lang="es-AR" sz="1200" dirty="0"/>
              <a:t>Ser titular o interino, o de planta </a:t>
            </a:r>
          </a:p>
          <a:p>
            <a:r>
              <a:rPr lang="es-AR" sz="1200" dirty="0"/>
              <a:t>permanente o transitoria según </a:t>
            </a:r>
          </a:p>
          <a:p>
            <a:r>
              <a:rPr lang="es-AR" sz="1200" dirty="0"/>
              <a:t>corresponda,.</a:t>
            </a:r>
            <a:r>
              <a:rPr lang="es-MX" sz="1200" dirty="0"/>
              <a:t>Tener un mínimo de un año </a:t>
            </a:r>
          </a:p>
          <a:p>
            <a:r>
              <a:rPr lang="es-MX" sz="1200" dirty="0"/>
              <a:t>de antigüedad en la Institución. (art. 33 ROM)</a:t>
            </a:r>
            <a:endParaRPr lang="es-AR" sz="1200" dirty="0"/>
          </a:p>
        </p:txBody>
      </p:sp>
      <p:sp>
        <p:nvSpPr>
          <p:cNvPr id="3" name="CuadroTexto 2">
            <a:extLst>
              <a:ext uri="{FF2B5EF4-FFF2-40B4-BE49-F238E27FC236}">
                <a16:creationId xmlns:a16="http://schemas.microsoft.com/office/drawing/2014/main" id="{17141B02-BF65-4772-9A19-03F7574B9D2A}"/>
              </a:ext>
            </a:extLst>
          </p:cNvPr>
          <p:cNvSpPr txBox="1"/>
          <p:nvPr/>
        </p:nvSpPr>
        <p:spPr>
          <a:xfrm>
            <a:off x="7689304" y="6412686"/>
            <a:ext cx="1085554" cy="369332"/>
          </a:xfrm>
          <a:prstGeom prst="rect">
            <a:avLst/>
          </a:prstGeom>
          <a:noFill/>
        </p:spPr>
        <p:txBody>
          <a:bodyPr wrap="none" rtlCol="0">
            <a:spAutoFit/>
          </a:bodyPr>
          <a:lstStyle/>
          <a:p>
            <a:r>
              <a:rPr lang="es-AR" dirty="0" err="1"/>
              <a:t>Disp</a:t>
            </a:r>
            <a:r>
              <a:rPr lang="es-AR" dirty="0"/>
              <a:t> 2/26</a:t>
            </a:r>
          </a:p>
        </p:txBody>
      </p:sp>
    </p:spTree>
    <p:extLst>
      <p:ext uri="{BB962C8B-B14F-4D97-AF65-F5344CB8AC3E}">
        <p14:creationId xmlns:p14="http://schemas.microsoft.com/office/powerpoint/2010/main" val="25866548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TotalTime>
  <Words>381</Words>
  <Application>Microsoft Office PowerPoint</Application>
  <PresentationFormat>A4 (210 x 297 mm)</PresentationFormat>
  <Paragraphs>53</Paragraphs>
  <Slides>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Calibri</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DANCHY</dc:creator>
  <cp:lastModifiedBy>Patricia Hermosilla</cp:lastModifiedBy>
  <cp:revision>22</cp:revision>
  <dcterms:created xsi:type="dcterms:W3CDTF">2024-02-29T14:08:51Z</dcterms:created>
  <dcterms:modified xsi:type="dcterms:W3CDTF">2026-06-11T01:51:32Z</dcterms:modified>
</cp:coreProperties>
</file>