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634" y="-715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A3D-AE55-4055-A4F9-1B43C231E9FC}" type="datetimeFigureOut">
              <a:rPr lang="es-ES" smtClean="0"/>
              <a:t>10/06/2026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22674-EC21-440F-985D-4DEC9190F6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873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A3D-AE55-4055-A4F9-1B43C231E9FC}" type="datetimeFigureOut">
              <a:rPr lang="es-ES" smtClean="0"/>
              <a:t>10/06/2026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22674-EC21-440F-985D-4DEC9190F6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8645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5386387" y="396875"/>
            <a:ext cx="1671638" cy="845185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71476" y="396875"/>
            <a:ext cx="4849813" cy="845185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A3D-AE55-4055-A4F9-1B43C231E9FC}" type="datetimeFigureOut">
              <a:rPr lang="es-ES" smtClean="0"/>
              <a:t>10/06/2026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22674-EC21-440F-985D-4DEC9190F6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312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A3D-AE55-4055-A4F9-1B43C231E9FC}" type="datetimeFigureOut">
              <a:rPr lang="es-ES" smtClean="0"/>
              <a:t>10/06/2026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22674-EC21-440F-985D-4DEC9190F6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8830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A3D-AE55-4055-A4F9-1B43C231E9FC}" type="datetimeFigureOut">
              <a:rPr lang="es-ES" smtClean="0"/>
              <a:t>10/06/2026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22674-EC21-440F-985D-4DEC9190F6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9515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71476" y="2311401"/>
            <a:ext cx="3260725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797301" y="2311401"/>
            <a:ext cx="3260725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A3D-AE55-4055-A4F9-1B43C231E9FC}" type="datetimeFigureOut">
              <a:rPr lang="es-ES" smtClean="0"/>
              <a:t>10/06/2026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22674-EC21-440F-985D-4DEC9190F6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6467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A3D-AE55-4055-A4F9-1B43C231E9FC}" type="datetimeFigureOut">
              <a:rPr lang="es-ES" smtClean="0"/>
              <a:t>10/06/2026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22674-EC21-440F-985D-4DEC9190F6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0230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A3D-AE55-4055-A4F9-1B43C231E9FC}" type="datetimeFigureOut">
              <a:rPr lang="es-ES" smtClean="0"/>
              <a:t>10/06/2026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22674-EC21-440F-985D-4DEC9190F6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5283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A3D-AE55-4055-A4F9-1B43C231E9FC}" type="datetimeFigureOut">
              <a:rPr lang="es-ES" smtClean="0"/>
              <a:t>10/06/2026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22674-EC21-440F-985D-4DEC9190F6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9566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72971" y="273051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A3D-AE55-4055-A4F9-1B43C231E9FC}" type="datetimeFigureOut">
              <a:rPr lang="es-ES" smtClean="0"/>
              <a:t>10/06/2026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22674-EC21-440F-985D-4DEC9190F6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4569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A3D-AE55-4055-A4F9-1B43C231E9FC}" type="datetimeFigureOut">
              <a:rPr lang="es-ES" smtClean="0"/>
              <a:t>10/06/2026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22674-EC21-440F-985D-4DEC9190F6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5881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03A3D-AE55-4055-A4F9-1B43C231E9FC}" type="datetimeFigureOut">
              <a:rPr lang="es-ES" smtClean="0"/>
              <a:t>10/06/2026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22674-EC21-440F-985D-4DEC9190F6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283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untaelectoralisfd14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untaelectoralisfd14@gmail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280070" y="1526339"/>
            <a:ext cx="2736304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COORDINACIÓN DE PRÁCTICA PROFESIONAL DOCENTE A: </a:t>
            </a:r>
            <a:r>
              <a:rPr lang="es-ES" sz="1400" dirty="0">
                <a:solidFill>
                  <a:schemeClr val="tx1"/>
                </a:solidFill>
              </a:rPr>
              <a:t>PES en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</a:rPr>
              <a:t>Lengua y Literatura – Geografía y Biología.</a:t>
            </a:r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088382" y="1526339"/>
            <a:ext cx="3168352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6328742" y="1526339"/>
            <a:ext cx="1296144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4 años        24 </a:t>
            </a:r>
            <a:r>
              <a:rPr lang="es-ES" sz="1600" dirty="0" err="1">
                <a:solidFill>
                  <a:schemeClr val="tx1"/>
                </a:solidFill>
              </a:rPr>
              <a:t>hs</a:t>
            </a:r>
            <a:r>
              <a:rPr lang="es-ES" sz="1600" dirty="0">
                <a:solidFill>
                  <a:schemeClr val="tx1"/>
                </a:solidFill>
              </a:rPr>
              <a:t>. cátedras</a:t>
            </a:r>
          </a:p>
          <a:p>
            <a:pPr algn="ctr"/>
            <a:r>
              <a:rPr lang="es-ES" sz="1200" dirty="0">
                <a:solidFill>
                  <a:schemeClr val="tx1"/>
                </a:solidFill>
              </a:rPr>
              <a:t>(art. 47 ROM)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7689304" y="1526339"/>
            <a:ext cx="1872208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/>
              <a:t>por</a:t>
            </a:r>
            <a:endParaRPr lang="es-ES" sz="1400" dirty="0">
              <a:solidFill>
                <a:schemeClr val="tx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482626" y="44624"/>
            <a:ext cx="33425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dirty="0"/>
              <a:t>Instituto de Formación Docente Nº 14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3829809" y="260648"/>
            <a:ext cx="29025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hlinkClick r:id="rId2"/>
              </a:rPr>
              <a:t>juntaelectoralisfd14@gmail.com</a:t>
            </a:r>
            <a:endParaRPr lang="es-ES" sz="1400" dirty="0"/>
          </a:p>
          <a:p>
            <a:pPr algn="ctr"/>
            <a:r>
              <a:rPr lang="es-ES" sz="1400" dirty="0"/>
              <a:t>J.J.Valle y Quintín Cabrera – Cutral-</a:t>
            </a:r>
            <a:r>
              <a:rPr lang="es-ES" sz="1400" dirty="0" err="1"/>
              <a:t>Có</a:t>
            </a:r>
            <a:endParaRPr lang="es-ES" sz="1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1242451" y="747865"/>
            <a:ext cx="698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/>
              <a:t>La Junta Electoral del Instituto de Formación Docente N.º 14 "Aníbal Ponce" convoca a docentes de la institución a postularse para la cobertura de los siguientes cargos electivos:</a:t>
            </a:r>
            <a:endParaRPr lang="es-ES" sz="1400" b="1" dirty="0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480" y="183044"/>
            <a:ext cx="911354" cy="789434"/>
          </a:xfrm>
          <a:prstGeom prst="rect">
            <a:avLst/>
          </a:prstGeom>
        </p:spPr>
      </p:pic>
      <p:sp>
        <p:nvSpPr>
          <p:cNvPr id="30" name="29 Rectángulo"/>
          <p:cNvSpPr/>
          <p:nvPr/>
        </p:nvSpPr>
        <p:spPr>
          <a:xfrm>
            <a:off x="3194621" y="1762098"/>
            <a:ext cx="29883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1200" dirty="0"/>
          </a:p>
          <a:p>
            <a:r>
              <a:rPr lang="es-ES" sz="1200" dirty="0"/>
              <a:t>Ser docente titular o interino y </a:t>
            </a:r>
            <a:r>
              <a:rPr lang="es-MX" sz="1200" dirty="0"/>
              <a:t>contar con horas de base en el campo al que se postula . </a:t>
            </a:r>
            <a:r>
              <a:rPr lang="es-ES" sz="1200" dirty="0"/>
              <a:t>Presentación de proyecto ante CPI.</a:t>
            </a:r>
          </a:p>
          <a:p>
            <a:r>
              <a:rPr lang="es-ES" sz="1200" dirty="0"/>
              <a:t>(art. 47 del ROM)</a:t>
            </a:r>
          </a:p>
        </p:txBody>
      </p:sp>
      <p:sp>
        <p:nvSpPr>
          <p:cNvPr id="35" name="34 CuadroTexto"/>
          <p:cNvSpPr txBox="1"/>
          <p:nvPr/>
        </p:nvSpPr>
        <p:spPr>
          <a:xfrm>
            <a:off x="992560" y="6485599"/>
            <a:ext cx="5179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 </a:t>
            </a:r>
            <a:r>
              <a:rPr lang="es-ES" b="1" dirty="0"/>
              <a:t>Cierre de la convocatoria: 17 de junio a las 14:00 </a:t>
            </a:r>
            <a:r>
              <a:rPr lang="es-ES" b="1" dirty="0" err="1"/>
              <a:t>hs</a:t>
            </a:r>
            <a:r>
              <a:rPr lang="es-ES" b="1" dirty="0"/>
              <a:t>.</a:t>
            </a:r>
          </a:p>
        </p:txBody>
      </p:sp>
      <p:sp>
        <p:nvSpPr>
          <p:cNvPr id="36" name="35 CuadroTexto"/>
          <p:cNvSpPr txBox="1"/>
          <p:nvPr/>
        </p:nvSpPr>
        <p:spPr>
          <a:xfrm>
            <a:off x="6681192" y="6547154"/>
            <a:ext cx="29572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/>
              <a:t>(más información Dictamen </a:t>
            </a:r>
            <a:r>
              <a:rPr lang="es-ES" sz="1400" dirty="0" err="1"/>
              <a:t>Nº</a:t>
            </a:r>
            <a:r>
              <a:rPr lang="es-ES" sz="1400" dirty="0"/>
              <a:t> 01/26)</a:t>
            </a:r>
          </a:p>
        </p:txBody>
      </p:sp>
      <p:sp>
        <p:nvSpPr>
          <p:cNvPr id="39" name="38 Rectángulo"/>
          <p:cNvSpPr/>
          <p:nvPr/>
        </p:nvSpPr>
        <p:spPr>
          <a:xfrm>
            <a:off x="272480" y="3182523"/>
            <a:ext cx="2736304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/>
              <a:t>Coordinación de Trayectorias Académicas y Asunto</a:t>
            </a:r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3080792" y="3182523"/>
            <a:ext cx="3168352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ES" sz="1200" dirty="0">
                <a:solidFill>
                  <a:prstClr val="black"/>
                </a:solidFill>
              </a:rPr>
              <a:t>Ser docente titular o interino con horas de base frente a clase en la institución.</a:t>
            </a:r>
          </a:p>
          <a:p>
            <a:pPr lvl="0"/>
            <a:r>
              <a:rPr lang="es-ES" sz="1200" dirty="0">
                <a:solidFill>
                  <a:prstClr val="black"/>
                </a:solidFill>
              </a:rPr>
              <a:t>Presentación de proyecto ante CPI.</a:t>
            </a:r>
          </a:p>
          <a:p>
            <a:pPr lvl="0"/>
            <a:r>
              <a:rPr lang="es-ES" sz="1200" dirty="0">
                <a:solidFill>
                  <a:prstClr val="black"/>
                </a:solidFill>
              </a:rPr>
              <a:t>(art. 2a disp. 01/26 CPI)</a:t>
            </a:r>
          </a:p>
        </p:txBody>
      </p:sp>
      <p:sp>
        <p:nvSpPr>
          <p:cNvPr id="41" name="40 Rectángulo"/>
          <p:cNvSpPr/>
          <p:nvPr/>
        </p:nvSpPr>
        <p:spPr>
          <a:xfrm>
            <a:off x="6321152" y="3182523"/>
            <a:ext cx="1296144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2 años        12 </a:t>
            </a:r>
            <a:r>
              <a:rPr lang="es-ES" sz="1600" dirty="0" err="1">
                <a:solidFill>
                  <a:schemeClr val="tx1"/>
                </a:solidFill>
              </a:rPr>
              <a:t>hs</a:t>
            </a:r>
            <a:r>
              <a:rPr lang="es-ES" sz="1600" dirty="0">
                <a:solidFill>
                  <a:schemeClr val="tx1"/>
                </a:solidFill>
              </a:rPr>
              <a:t>. cátedras </a:t>
            </a:r>
          </a:p>
          <a:p>
            <a:pPr algn="ctr"/>
            <a:r>
              <a:rPr lang="es-ES" sz="1200" dirty="0">
                <a:solidFill>
                  <a:schemeClr val="tx1"/>
                </a:solidFill>
              </a:rPr>
              <a:t>(art. 49 ROM)</a:t>
            </a:r>
          </a:p>
          <a:p>
            <a:pPr algn="ctr"/>
            <a:r>
              <a:rPr lang="es-ES" sz="1600" dirty="0">
                <a:solidFill>
                  <a:schemeClr val="tx1"/>
                </a:solidFill>
              </a:rPr>
              <a:t>                                </a:t>
            </a:r>
          </a:p>
        </p:txBody>
      </p:sp>
      <p:sp>
        <p:nvSpPr>
          <p:cNvPr id="42" name="41 Rectángulo"/>
          <p:cNvSpPr/>
          <p:nvPr/>
        </p:nvSpPr>
        <p:spPr>
          <a:xfrm>
            <a:off x="7681714" y="3182523"/>
            <a:ext cx="1872208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ES" sz="1400" dirty="0">
                <a:solidFill>
                  <a:prstClr val="black"/>
                </a:solidFill>
              </a:rPr>
              <a:t>Docentes activos  - Estudiantes – TAE de los PES: Química – Matemática – Biología</a:t>
            </a:r>
          </a:p>
          <a:p>
            <a:pPr lvl="0" algn="ctr"/>
            <a:endParaRPr lang="es-ES" sz="1400" dirty="0">
              <a:solidFill>
                <a:prstClr val="black"/>
              </a:solidFill>
            </a:endParaRPr>
          </a:p>
          <a:p>
            <a:pPr lvl="0" algn="ctr"/>
            <a:r>
              <a:rPr lang="es-ES" sz="1400" dirty="0">
                <a:solidFill>
                  <a:prstClr val="black"/>
                </a:solidFill>
              </a:rPr>
              <a:t>(art.  2 disp. 01/26 del CPI)</a:t>
            </a:r>
          </a:p>
        </p:txBody>
      </p:sp>
      <p:sp>
        <p:nvSpPr>
          <p:cNvPr id="44" name="43 Rectángulo"/>
          <p:cNvSpPr/>
          <p:nvPr/>
        </p:nvSpPr>
        <p:spPr>
          <a:xfrm>
            <a:off x="272480" y="4838707"/>
            <a:ext cx="2736304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400" dirty="0">
              <a:solidFill>
                <a:schemeClr val="tx1"/>
              </a:solidFill>
            </a:endParaRPr>
          </a:p>
        </p:txBody>
      </p:sp>
      <p:sp>
        <p:nvSpPr>
          <p:cNvPr id="45" name="44 Rectángulo"/>
          <p:cNvSpPr/>
          <p:nvPr/>
        </p:nvSpPr>
        <p:spPr>
          <a:xfrm>
            <a:off x="3080792" y="4838707"/>
            <a:ext cx="3168352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ES" sz="1200">
                <a:solidFill>
                  <a:prstClr val="black"/>
                </a:solidFill>
              </a:rPr>
              <a:t>Ser docente titular o interino con horas de base frente a clase en la institución.</a:t>
            </a:r>
          </a:p>
          <a:p>
            <a:pPr lvl="0"/>
            <a:r>
              <a:rPr lang="es-ES" sz="1200">
                <a:solidFill>
                  <a:prstClr val="black"/>
                </a:solidFill>
              </a:rPr>
              <a:t>Presentación de proyecto ante CPI.</a:t>
            </a:r>
          </a:p>
          <a:p>
            <a:pPr lvl="0"/>
            <a:r>
              <a:rPr lang="es-ES" sz="1200">
                <a:solidFill>
                  <a:prstClr val="black"/>
                </a:solidFill>
              </a:rPr>
              <a:t>(art. 2a disp. 01/26 CPI)</a:t>
            </a:r>
            <a:endParaRPr lang="es-ES" sz="1200" dirty="0">
              <a:solidFill>
                <a:prstClr val="black"/>
              </a:solidFill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6321152" y="4838707"/>
            <a:ext cx="1296144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2 años          12 </a:t>
            </a:r>
            <a:r>
              <a:rPr lang="es-ES" sz="1600" dirty="0" err="1">
                <a:solidFill>
                  <a:schemeClr val="tx1"/>
                </a:solidFill>
              </a:rPr>
              <a:t>hs</a:t>
            </a:r>
            <a:r>
              <a:rPr lang="es-ES" sz="1600" dirty="0">
                <a:solidFill>
                  <a:schemeClr val="tx1"/>
                </a:solidFill>
              </a:rPr>
              <a:t>.  Cátedras</a:t>
            </a:r>
          </a:p>
          <a:p>
            <a:pPr algn="ctr"/>
            <a:r>
              <a:rPr lang="es-ES" sz="1200" dirty="0">
                <a:solidFill>
                  <a:schemeClr val="tx1"/>
                </a:solidFill>
              </a:rPr>
              <a:t>(art. 49 ROM)</a:t>
            </a:r>
          </a:p>
          <a:p>
            <a:pPr algn="ctr"/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7681714" y="4838707"/>
            <a:ext cx="1872208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ES" sz="1400" dirty="0">
                <a:solidFill>
                  <a:prstClr val="black"/>
                </a:solidFill>
              </a:rPr>
              <a:t>Docentes activos – Estudiantes y TAE  de los PES: Física – Geografía – Lengua y literatura - filosofía</a:t>
            </a:r>
          </a:p>
          <a:p>
            <a:pPr lvl="0" algn="ctr"/>
            <a:r>
              <a:rPr lang="es-ES" sz="1400" dirty="0">
                <a:solidFill>
                  <a:prstClr val="black"/>
                </a:solidFill>
              </a:rPr>
              <a:t>(art.  2 disp. 01/26 del CPI)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3664553" y="1272793"/>
            <a:ext cx="17257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/>
              <a:t>Requisitos y Condiciones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6360325" y="1261760"/>
            <a:ext cx="12622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ES" sz="1200" dirty="0">
                <a:solidFill>
                  <a:prstClr val="black"/>
                </a:solidFill>
              </a:rPr>
              <a:t>Tiempo del cargo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8232525" y="1261760"/>
            <a:ext cx="75822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ES" sz="1200" dirty="0">
                <a:solidFill>
                  <a:prstClr val="black"/>
                </a:solidFill>
              </a:rPr>
              <a:t>Electores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1500957-C61E-4E6D-87A3-B281BF03BF41}"/>
              </a:ext>
            </a:extLst>
          </p:cNvPr>
          <p:cNvSpPr txBox="1"/>
          <p:nvPr/>
        </p:nvSpPr>
        <p:spPr>
          <a:xfrm>
            <a:off x="7839199" y="1902348"/>
            <a:ext cx="157241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dirty="0"/>
              <a:t>El claustro docente</a:t>
            </a:r>
          </a:p>
          <a:p>
            <a:r>
              <a:rPr lang="es-AR" sz="1400" dirty="0"/>
              <a:t>de la carrera  en la </a:t>
            </a:r>
          </a:p>
          <a:p>
            <a:r>
              <a:rPr lang="es-AR" sz="1400" dirty="0"/>
              <a:t>cual se postula.</a:t>
            </a:r>
          </a:p>
          <a:p>
            <a:r>
              <a:rPr lang="es-AR" sz="1400" dirty="0"/>
              <a:t>/art. 47 del ROM) 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42371D90-8FB4-4E95-B80F-1C28AF287896}"/>
              </a:ext>
            </a:extLst>
          </p:cNvPr>
          <p:cNvSpPr txBox="1"/>
          <p:nvPr/>
        </p:nvSpPr>
        <p:spPr>
          <a:xfrm>
            <a:off x="-846988" y="4955683"/>
            <a:ext cx="499041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400" b="1" dirty="0"/>
              <a:t>COORDINACIÓN DE TRAYECTORIAS</a:t>
            </a:r>
          </a:p>
          <a:p>
            <a:pPr algn="ctr"/>
            <a:r>
              <a:rPr lang="es-MX" sz="1400" b="1" dirty="0"/>
              <a:t> ACADÉMICAS Y ASUNTOS </a:t>
            </a:r>
          </a:p>
          <a:p>
            <a:pPr algn="ctr"/>
            <a:r>
              <a:rPr lang="es-MX" sz="1400" b="1" dirty="0"/>
              <a:t>ESTUDIANTILES B</a:t>
            </a:r>
          </a:p>
          <a:p>
            <a:pPr algn="ctr"/>
            <a:r>
              <a:rPr lang="es-MX" sz="1200" b="1" dirty="0"/>
              <a:t>Para Física, Geografía, Lengua y </a:t>
            </a:r>
          </a:p>
          <a:p>
            <a:pPr algn="ctr"/>
            <a:r>
              <a:rPr lang="es-MX" sz="1200" b="1" dirty="0"/>
              <a:t>Literatura y Filosofía</a:t>
            </a:r>
          </a:p>
          <a:p>
            <a:pPr algn="ctr"/>
            <a:r>
              <a:rPr lang="es-MX" sz="1400" dirty="0"/>
              <a:t>( art, 49 del ROM y </a:t>
            </a:r>
            <a:r>
              <a:rPr lang="es-MX" sz="1400" dirty="0" err="1"/>
              <a:t>Disp</a:t>
            </a:r>
            <a:r>
              <a:rPr lang="es-MX" sz="1400" dirty="0"/>
              <a:t> 01/26</a:t>
            </a:r>
          </a:p>
          <a:p>
            <a:pPr algn="ctr"/>
            <a:r>
              <a:rPr lang="es-MX" sz="1400" dirty="0"/>
              <a:t>Del CPI)</a:t>
            </a:r>
          </a:p>
          <a:p>
            <a:pPr algn="ctr"/>
            <a:endParaRPr lang="es-AR" sz="1400" b="1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BC7B432D-82E5-4C87-818A-87F5DE93A23B}"/>
              </a:ext>
            </a:extLst>
          </p:cNvPr>
          <p:cNvSpPr txBox="1"/>
          <p:nvPr/>
        </p:nvSpPr>
        <p:spPr>
          <a:xfrm>
            <a:off x="-846988" y="3413062"/>
            <a:ext cx="4990419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400" b="1" dirty="0"/>
              <a:t>COORDINACIÓN DE TRAYECTORIAS</a:t>
            </a:r>
          </a:p>
          <a:p>
            <a:pPr algn="ctr"/>
            <a:r>
              <a:rPr lang="es-MX" sz="1400" b="1" dirty="0"/>
              <a:t> ACADÉMICAS Y ASUNTOS </a:t>
            </a:r>
          </a:p>
          <a:p>
            <a:pPr algn="ctr"/>
            <a:r>
              <a:rPr lang="es-MX" sz="1400" b="1" dirty="0"/>
              <a:t>ESTUDIANTILES A </a:t>
            </a:r>
          </a:p>
          <a:p>
            <a:pPr algn="ctr"/>
            <a:r>
              <a:rPr lang="es-MX" sz="1200" b="1" dirty="0"/>
              <a:t>Para Química, Matemática y Biología</a:t>
            </a:r>
          </a:p>
          <a:p>
            <a:pPr algn="ctr"/>
            <a:r>
              <a:rPr lang="es-MX" sz="1400" dirty="0"/>
              <a:t>( art, 49 del ROM y </a:t>
            </a:r>
            <a:r>
              <a:rPr lang="es-MX" sz="1400" dirty="0" err="1"/>
              <a:t>Disp</a:t>
            </a:r>
            <a:r>
              <a:rPr lang="es-MX" sz="1400" dirty="0"/>
              <a:t> 01/26</a:t>
            </a:r>
          </a:p>
          <a:p>
            <a:pPr algn="ctr"/>
            <a:r>
              <a:rPr lang="es-MX" sz="1400" dirty="0"/>
              <a:t>Del CPI)</a:t>
            </a:r>
          </a:p>
          <a:p>
            <a:pPr algn="ctr"/>
            <a:endParaRPr lang="es-AR" sz="1400" b="1" dirty="0"/>
          </a:p>
        </p:txBody>
      </p:sp>
    </p:spTree>
    <p:extLst>
      <p:ext uri="{BB962C8B-B14F-4D97-AF65-F5344CB8AC3E}">
        <p14:creationId xmlns:p14="http://schemas.microsoft.com/office/powerpoint/2010/main" val="258665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280070" y="1526339"/>
            <a:ext cx="2736304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/>
              <a:t>Coordinación de Inclusión Educativa y Convivencia Institucional</a:t>
            </a:r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088382" y="1526339"/>
            <a:ext cx="3168352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6328742" y="1526339"/>
            <a:ext cx="1296144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2 años        12 </a:t>
            </a:r>
            <a:r>
              <a:rPr lang="es-ES" sz="1600" dirty="0" err="1">
                <a:solidFill>
                  <a:schemeClr val="tx1"/>
                </a:solidFill>
              </a:rPr>
              <a:t>hs</a:t>
            </a:r>
            <a:r>
              <a:rPr lang="es-ES" sz="1600" dirty="0">
                <a:solidFill>
                  <a:schemeClr val="tx1"/>
                </a:solidFill>
              </a:rPr>
              <a:t>. cátedras</a:t>
            </a:r>
          </a:p>
          <a:p>
            <a:pPr algn="ctr"/>
            <a:r>
              <a:rPr lang="es-ES" sz="1200" dirty="0">
                <a:solidFill>
                  <a:schemeClr val="tx1"/>
                </a:solidFill>
              </a:rPr>
              <a:t>(art. 49 ROM)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7689304" y="1526339"/>
            <a:ext cx="1872208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/>
              <a:t>por</a:t>
            </a:r>
            <a:endParaRPr lang="es-ES" sz="1400" dirty="0">
              <a:solidFill>
                <a:schemeClr val="tx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482626" y="44624"/>
            <a:ext cx="33425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dirty="0"/>
              <a:t>Instituto de Formación Docente Nº 14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3829809" y="260648"/>
            <a:ext cx="29025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hlinkClick r:id="rId2"/>
              </a:rPr>
              <a:t>juntaelectoralisfd14@gmail.com</a:t>
            </a:r>
            <a:endParaRPr lang="es-ES" sz="1400" dirty="0"/>
          </a:p>
          <a:p>
            <a:pPr algn="ctr"/>
            <a:r>
              <a:rPr lang="es-ES" sz="1400" dirty="0"/>
              <a:t>J.J.Valle y Quintín Cabrera – Cutral-</a:t>
            </a:r>
            <a:r>
              <a:rPr lang="es-ES" sz="1400" dirty="0" err="1"/>
              <a:t>Có</a:t>
            </a:r>
            <a:endParaRPr lang="es-ES" sz="1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1242451" y="747865"/>
            <a:ext cx="698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/>
              <a:t>La Junta Electoral del Instituto de Formación Docente N.º 14 "Aníbal Ponce" convoca a docentes de la institución a postularse para la cobertura de los siguientes cargos electivos:</a:t>
            </a:r>
            <a:endParaRPr lang="es-ES" sz="1400" b="1" dirty="0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480" y="183044"/>
            <a:ext cx="911354" cy="789434"/>
          </a:xfrm>
          <a:prstGeom prst="rect">
            <a:avLst/>
          </a:prstGeom>
        </p:spPr>
      </p:pic>
      <p:sp>
        <p:nvSpPr>
          <p:cNvPr id="30" name="29 Rectángulo"/>
          <p:cNvSpPr/>
          <p:nvPr/>
        </p:nvSpPr>
        <p:spPr>
          <a:xfrm>
            <a:off x="3141536" y="1679643"/>
            <a:ext cx="29883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1200" dirty="0"/>
          </a:p>
          <a:p>
            <a:r>
              <a:rPr lang="es-ES" sz="1200" dirty="0"/>
              <a:t>Ser docente titular o interino y </a:t>
            </a:r>
            <a:r>
              <a:rPr lang="es-MX" sz="1200" dirty="0"/>
              <a:t>contar con horas de base en el campo al que se postula . </a:t>
            </a:r>
            <a:r>
              <a:rPr lang="es-ES" sz="1200" dirty="0"/>
              <a:t>Presentación de proyecto ante CPI.</a:t>
            </a:r>
          </a:p>
          <a:p>
            <a:r>
              <a:rPr lang="es-ES" sz="1200" dirty="0"/>
              <a:t>(art. 49 del ROM)</a:t>
            </a:r>
          </a:p>
        </p:txBody>
      </p:sp>
      <p:sp>
        <p:nvSpPr>
          <p:cNvPr id="36" name="35 CuadroTexto"/>
          <p:cNvSpPr txBox="1"/>
          <p:nvPr/>
        </p:nvSpPr>
        <p:spPr>
          <a:xfrm>
            <a:off x="6681192" y="6547154"/>
            <a:ext cx="29572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/>
              <a:t>(más información Dictamen </a:t>
            </a:r>
            <a:r>
              <a:rPr lang="es-ES" sz="1400" dirty="0" err="1"/>
              <a:t>Nº</a:t>
            </a:r>
            <a:r>
              <a:rPr lang="es-ES" sz="1400" dirty="0"/>
              <a:t> 01/26)</a:t>
            </a:r>
          </a:p>
        </p:txBody>
      </p:sp>
      <p:sp>
        <p:nvSpPr>
          <p:cNvPr id="39" name="38 Rectángulo"/>
          <p:cNvSpPr/>
          <p:nvPr/>
        </p:nvSpPr>
        <p:spPr>
          <a:xfrm>
            <a:off x="272480" y="3182523"/>
            <a:ext cx="2736304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/>
              <a:t>Coordinación de Trayectorias Académicas y Asunto</a:t>
            </a:r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3080792" y="3182523"/>
            <a:ext cx="3168352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ES" sz="1200" dirty="0">
                <a:solidFill>
                  <a:prstClr val="black"/>
                </a:solidFill>
              </a:rPr>
              <a:t>Ser docente titular o interino con horas de base frente a clase en la institución.</a:t>
            </a:r>
          </a:p>
          <a:p>
            <a:pPr lvl="0"/>
            <a:r>
              <a:rPr lang="es-ES" sz="1200" dirty="0">
                <a:solidFill>
                  <a:prstClr val="black"/>
                </a:solidFill>
              </a:rPr>
              <a:t>Presentación de proyecto ante CPI.</a:t>
            </a:r>
          </a:p>
          <a:p>
            <a:pPr lvl="0"/>
            <a:r>
              <a:rPr lang="es-ES" sz="1200" dirty="0">
                <a:solidFill>
                  <a:prstClr val="black"/>
                </a:solidFill>
              </a:rPr>
              <a:t>(art. 2a disp. 01/26 CPI)</a:t>
            </a:r>
          </a:p>
        </p:txBody>
      </p:sp>
      <p:sp>
        <p:nvSpPr>
          <p:cNvPr id="41" name="40 Rectángulo"/>
          <p:cNvSpPr/>
          <p:nvPr/>
        </p:nvSpPr>
        <p:spPr>
          <a:xfrm>
            <a:off x="6321152" y="3182523"/>
            <a:ext cx="1296144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2 años        12 </a:t>
            </a:r>
            <a:r>
              <a:rPr lang="es-ES" sz="1600" dirty="0" err="1">
                <a:solidFill>
                  <a:schemeClr val="tx1"/>
                </a:solidFill>
              </a:rPr>
              <a:t>hs</a:t>
            </a:r>
            <a:r>
              <a:rPr lang="es-ES" sz="1600" dirty="0">
                <a:solidFill>
                  <a:schemeClr val="tx1"/>
                </a:solidFill>
              </a:rPr>
              <a:t>. cátedras </a:t>
            </a:r>
          </a:p>
          <a:p>
            <a:pPr algn="ctr"/>
            <a:r>
              <a:rPr lang="es-ES" sz="1200" dirty="0">
                <a:solidFill>
                  <a:schemeClr val="tx1"/>
                </a:solidFill>
              </a:rPr>
              <a:t>(art. 49 ROM)</a:t>
            </a:r>
          </a:p>
          <a:p>
            <a:pPr algn="ctr"/>
            <a:r>
              <a:rPr lang="es-ES" sz="1600" dirty="0">
                <a:solidFill>
                  <a:schemeClr val="tx1"/>
                </a:solidFill>
              </a:rPr>
              <a:t>                                </a:t>
            </a:r>
          </a:p>
        </p:txBody>
      </p:sp>
      <p:sp>
        <p:nvSpPr>
          <p:cNvPr id="42" name="41 Rectángulo"/>
          <p:cNvSpPr/>
          <p:nvPr/>
        </p:nvSpPr>
        <p:spPr>
          <a:xfrm>
            <a:off x="7681714" y="3182523"/>
            <a:ext cx="1872208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ES" sz="1400" dirty="0">
                <a:solidFill>
                  <a:prstClr val="black"/>
                </a:solidFill>
              </a:rPr>
              <a:t>Docentes activos del PES de Filosofía</a:t>
            </a:r>
          </a:p>
          <a:p>
            <a:pPr lvl="0" algn="ctr"/>
            <a:r>
              <a:rPr lang="es-ES" sz="1400" dirty="0">
                <a:solidFill>
                  <a:prstClr val="black"/>
                </a:solidFill>
              </a:rPr>
              <a:t>(art.  2 disp. 01/26 del CPI)</a:t>
            </a:r>
          </a:p>
        </p:txBody>
      </p:sp>
      <p:sp>
        <p:nvSpPr>
          <p:cNvPr id="44" name="43 Rectángulo"/>
          <p:cNvSpPr/>
          <p:nvPr/>
        </p:nvSpPr>
        <p:spPr>
          <a:xfrm>
            <a:off x="272480" y="4838707"/>
            <a:ext cx="2736304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400" dirty="0">
              <a:solidFill>
                <a:schemeClr val="tx1"/>
              </a:solidFill>
            </a:endParaRPr>
          </a:p>
        </p:txBody>
      </p:sp>
      <p:sp>
        <p:nvSpPr>
          <p:cNvPr id="45" name="44 Rectángulo"/>
          <p:cNvSpPr/>
          <p:nvPr/>
        </p:nvSpPr>
        <p:spPr>
          <a:xfrm>
            <a:off x="3080792" y="4838707"/>
            <a:ext cx="3168352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s-ES" sz="1200">
                <a:solidFill>
                  <a:prstClr val="black"/>
                </a:solidFill>
              </a:rPr>
              <a:t>Ser docente titular o interino con horas de base frente a clase en la institución.</a:t>
            </a:r>
          </a:p>
          <a:p>
            <a:pPr lvl="0"/>
            <a:r>
              <a:rPr lang="es-ES" sz="1200">
                <a:solidFill>
                  <a:prstClr val="black"/>
                </a:solidFill>
              </a:rPr>
              <a:t>Presentación de proyecto ante CPI.</a:t>
            </a:r>
          </a:p>
          <a:p>
            <a:pPr lvl="0"/>
            <a:r>
              <a:rPr lang="es-ES" sz="1200">
                <a:solidFill>
                  <a:prstClr val="black"/>
                </a:solidFill>
              </a:rPr>
              <a:t>(art. 2a disp. 01/26 CPI)</a:t>
            </a:r>
            <a:endParaRPr lang="es-ES" sz="1200" dirty="0">
              <a:solidFill>
                <a:prstClr val="black"/>
              </a:solidFill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6321152" y="4838707"/>
            <a:ext cx="1296144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tx1"/>
                </a:solidFill>
              </a:rPr>
              <a:t>2 años          12 </a:t>
            </a:r>
            <a:r>
              <a:rPr lang="es-ES" sz="1600" dirty="0" err="1">
                <a:solidFill>
                  <a:schemeClr val="tx1"/>
                </a:solidFill>
              </a:rPr>
              <a:t>hs</a:t>
            </a:r>
            <a:r>
              <a:rPr lang="es-ES" sz="1600" dirty="0">
                <a:solidFill>
                  <a:schemeClr val="tx1"/>
                </a:solidFill>
              </a:rPr>
              <a:t>.  Cátedras</a:t>
            </a:r>
          </a:p>
          <a:p>
            <a:pPr algn="ctr"/>
            <a:r>
              <a:rPr lang="es-ES" sz="1200" dirty="0">
                <a:solidFill>
                  <a:schemeClr val="tx1"/>
                </a:solidFill>
              </a:rPr>
              <a:t>(art. 49 ROM)</a:t>
            </a:r>
          </a:p>
          <a:p>
            <a:pPr algn="ctr"/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7681714" y="4838707"/>
            <a:ext cx="1872208" cy="158417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ES" sz="1400" dirty="0">
                <a:solidFill>
                  <a:prstClr val="black"/>
                </a:solidFill>
              </a:rPr>
              <a:t>Docentes activos del PES de Matemática</a:t>
            </a:r>
          </a:p>
          <a:p>
            <a:pPr lvl="0" algn="ctr"/>
            <a:r>
              <a:rPr lang="es-ES" sz="1400" dirty="0">
                <a:solidFill>
                  <a:prstClr val="black"/>
                </a:solidFill>
              </a:rPr>
              <a:t>(art.  2 disp. 01/26 del CPI)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3664553" y="1272793"/>
            <a:ext cx="17257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/>
              <a:t>Requisitos y Condiciones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6360325" y="1261760"/>
            <a:ext cx="12622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ES" sz="1200" dirty="0">
                <a:solidFill>
                  <a:prstClr val="black"/>
                </a:solidFill>
              </a:rPr>
              <a:t>Tiempo del cargo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8232525" y="1261760"/>
            <a:ext cx="75822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ES" sz="1200" dirty="0">
                <a:solidFill>
                  <a:prstClr val="black"/>
                </a:solidFill>
              </a:rPr>
              <a:t>Electores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1500957-C61E-4E6D-87A3-B281BF03BF41}"/>
              </a:ext>
            </a:extLst>
          </p:cNvPr>
          <p:cNvSpPr txBox="1"/>
          <p:nvPr/>
        </p:nvSpPr>
        <p:spPr>
          <a:xfrm>
            <a:off x="7689304" y="1663030"/>
            <a:ext cx="190385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dirty="0"/>
              <a:t>El claustro: </a:t>
            </a:r>
          </a:p>
          <a:p>
            <a:r>
              <a:rPr lang="es-AR" sz="1400" dirty="0"/>
              <a:t>Docente </a:t>
            </a:r>
          </a:p>
          <a:p>
            <a:r>
              <a:rPr lang="es-AR" sz="1400" dirty="0"/>
              <a:t>Estudiante </a:t>
            </a:r>
          </a:p>
          <a:p>
            <a:r>
              <a:rPr lang="es-AR" sz="1400" dirty="0"/>
              <a:t>TAE pedagógico </a:t>
            </a:r>
          </a:p>
          <a:p>
            <a:r>
              <a:rPr lang="es-AR" sz="1400" dirty="0"/>
              <a:t>(preceptores y bedeles)</a:t>
            </a:r>
          </a:p>
          <a:p>
            <a:r>
              <a:rPr lang="es-AR" sz="1400" dirty="0"/>
              <a:t>(art. 47 del ROM) 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BC7B432D-82E5-4C87-818A-87F5DE93A23B}"/>
              </a:ext>
            </a:extLst>
          </p:cNvPr>
          <p:cNvSpPr txBox="1"/>
          <p:nvPr/>
        </p:nvSpPr>
        <p:spPr>
          <a:xfrm>
            <a:off x="475020" y="3375542"/>
            <a:ext cx="2461756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400" b="1" dirty="0"/>
              <a:t>COORDINACIÓN DEL PES </a:t>
            </a:r>
          </a:p>
          <a:p>
            <a:pPr algn="ctr"/>
            <a:r>
              <a:rPr lang="es-MX" sz="1400" b="1" dirty="0"/>
              <a:t>DE FILOSOFÍA</a:t>
            </a:r>
          </a:p>
          <a:p>
            <a:pPr algn="ctr"/>
            <a:r>
              <a:rPr lang="es-MX" sz="1400" dirty="0"/>
              <a:t>( art, 49 del ROM y </a:t>
            </a:r>
            <a:r>
              <a:rPr lang="es-MX" sz="1400" dirty="0" err="1"/>
              <a:t>Disp</a:t>
            </a:r>
            <a:r>
              <a:rPr lang="es-MX" sz="1400" dirty="0"/>
              <a:t> 01/26</a:t>
            </a:r>
          </a:p>
          <a:p>
            <a:pPr algn="ctr"/>
            <a:r>
              <a:rPr lang="es-MX" sz="1400" dirty="0"/>
              <a:t>Del CPI)</a:t>
            </a:r>
          </a:p>
          <a:p>
            <a:pPr algn="ctr"/>
            <a:endParaRPr lang="es-AR" sz="1400" b="1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27B0037E-0D49-48A1-98D6-AFC6C4E28CEF}"/>
              </a:ext>
            </a:extLst>
          </p:cNvPr>
          <p:cNvSpPr txBox="1"/>
          <p:nvPr/>
        </p:nvSpPr>
        <p:spPr>
          <a:xfrm>
            <a:off x="352640" y="1873571"/>
            <a:ext cx="258584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400" b="1" dirty="0"/>
              <a:t>COORDINACIÓN DE INCLUSIÓN </a:t>
            </a:r>
          </a:p>
          <a:p>
            <a:pPr algn="ctr"/>
            <a:r>
              <a:rPr lang="es-MX" sz="1400" b="1" dirty="0"/>
              <a:t>EDUCATIVA Y CONVIVENCIA </a:t>
            </a:r>
          </a:p>
          <a:p>
            <a:pPr algn="ctr"/>
            <a:r>
              <a:rPr lang="es-MX" sz="1400" b="1" dirty="0"/>
              <a:t>INSTITUCIONAL</a:t>
            </a:r>
          </a:p>
          <a:p>
            <a:pPr algn="ctr"/>
            <a:r>
              <a:rPr lang="es-MX" sz="1400" dirty="0"/>
              <a:t>( art, 49 del ROM y </a:t>
            </a:r>
            <a:r>
              <a:rPr lang="es-MX" sz="1400" dirty="0" err="1"/>
              <a:t>Disp</a:t>
            </a:r>
            <a:r>
              <a:rPr lang="es-MX" sz="1400" dirty="0"/>
              <a:t> 01/26</a:t>
            </a:r>
          </a:p>
          <a:p>
            <a:pPr algn="ctr"/>
            <a:r>
              <a:rPr lang="es-MX" sz="1400" dirty="0"/>
              <a:t>Del CPI)</a:t>
            </a:r>
          </a:p>
          <a:p>
            <a:pPr algn="ctr"/>
            <a:endParaRPr lang="es-AR" sz="1400" b="1" dirty="0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6CE3ED9E-CC5C-4C35-9556-387D952DFC41}"/>
              </a:ext>
            </a:extLst>
          </p:cNvPr>
          <p:cNvSpPr txBox="1"/>
          <p:nvPr/>
        </p:nvSpPr>
        <p:spPr>
          <a:xfrm>
            <a:off x="352078" y="5094442"/>
            <a:ext cx="2461756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400" b="1" dirty="0"/>
              <a:t>COORDINACIÓN DEL PES </a:t>
            </a:r>
          </a:p>
          <a:p>
            <a:pPr algn="ctr"/>
            <a:r>
              <a:rPr lang="es-MX" sz="1400" b="1" dirty="0"/>
              <a:t>DE MATEMÁTICA</a:t>
            </a:r>
          </a:p>
          <a:p>
            <a:pPr algn="ctr"/>
            <a:r>
              <a:rPr lang="es-MX" sz="1400" dirty="0"/>
              <a:t>( art, 49 del ROM y </a:t>
            </a:r>
            <a:r>
              <a:rPr lang="es-MX" sz="1400" dirty="0" err="1"/>
              <a:t>Disp</a:t>
            </a:r>
            <a:r>
              <a:rPr lang="es-MX" sz="1400" dirty="0"/>
              <a:t> 01/26</a:t>
            </a:r>
          </a:p>
          <a:p>
            <a:pPr algn="ctr"/>
            <a:r>
              <a:rPr lang="es-MX" sz="1400" dirty="0"/>
              <a:t>Del CPI)</a:t>
            </a:r>
          </a:p>
          <a:p>
            <a:pPr algn="ctr"/>
            <a:endParaRPr lang="es-AR" sz="1400" b="1" dirty="0"/>
          </a:p>
        </p:txBody>
      </p:sp>
      <p:sp>
        <p:nvSpPr>
          <p:cNvPr id="31" name="34 CuadroTexto">
            <a:extLst>
              <a:ext uri="{FF2B5EF4-FFF2-40B4-BE49-F238E27FC236}">
                <a16:creationId xmlns:a16="http://schemas.microsoft.com/office/drawing/2014/main" id="{D578FF19-15B8-4792-9707-84B761C763B5}"/>
              </a:ext>
            </a:extLst>
          </p:cNvPr>
          <p:cNvSpPr txBox="1"/>
          <p:nvPr/>
        </p:nvSpPr>
        <p:spPr>
          <a:xfrm>
            <a:off x="1242451" y="6444044"/>
            <a:ext cx="5179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 </a:t>
            </a:r>
            <a:r>
              <a:rPr lang="es-ES" b="1" dirty="0"/>
              <a:t>Cierre de la convocatoria: 17 de junio a las 14:00 </a:t>
            </a:r>
            <a:r>
              <a:rPr lang="es-ES" b="1" dirty="0" err="1"/>
              <a:t>hs</a:t>
            </a:r>
            <a:r>
              <a:rPr lang="es-ES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21067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699</Words>
  <Application>Microsoft Office PowerPoint</Application>
  <PresentationFormat>A4 (210 x 297 mm)</PresentationFormat>
  <Paragraphs>102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DANCHY</dc:creator>
  <cp:lastModifiedBy>Patricia Hermosilla</cp:lastModifiedBy>
  <cp:revision>25</cp:revision>
  <dcterms:created xsi:type="dcterms:W3CDTF">2024-02-29T14:08:51Z</dcterms:created>
  <dcterms:modified xsi:type="dcterms:W3CDTF">2026-06-11T01:50:28Z</dcterms:modified>
</cp:coreProperties>
</file>